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315" r:id="rId3"/>
    <p:sldId id="314" r:id="rId4"/>
    <p:sldId id="302" r:id="rId5"/>
    <p:sldId id="304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6" r:id="rId14"/>
    <p:sldId id="305" r:id="rId15"/>
    <p:sldId id="323" r:id="rId16"/>
    <p:sldId id="327" r:id="rId17"/>
    <p:sldId id="324" r:id="rId18"/>
    <p:sldId id="325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68" d="100"/>
          <a:sy n="68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43033-9B96-4230-9EDE-549AA4F538A5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76421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7DE35-96EE-4DD0-93D6-4E1D6D1701CE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43518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5D619-A7A4-4E78-ACF1-BA65D9E9173D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20065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F7FF74-4136-4A8F-8662-64C023061DFA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19499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32488-A30B-4C82-BAAA-C59CBE23237F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71138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58854-D2F0-4989-BA25-61D36E38E10A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06784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10095-C75B-4B00-9744-9AD8F1050F9B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1787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E7540-5BEC-4C4E-BE9D-C6FE0190DA8E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83945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FC0FB2-F86B-4C51-8F89-BADC394B6384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384059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4CFE1-BA06-4ADC-B04B-E6AD83FC9CB0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63097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E141A-9ADD-40EB-BE4D-F3164FBC0250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42849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Haga clic para modificar el estilo de texto del patrón</a:t>
            </a:r>
          </a:p>
          <a:p>
            <a:pPr lvl="1"/>
            <a:r>
              <a:rPr lang="en-US" altLang="es-ES" smtClean="0"/>
              <a:t>Segundo nivel</a:t>
            </a:r>
          </a:p>
          <a:p>
            <a:pPr lvl="2"/>
            <a:r>
              <a:rPr lang="en-US" altLang="es-ES" smtClean="0"/>
              <a:t>Tercer nivel</a:t>
            </a:r>
          </a:p>
          <a:p>
            <a:pPr lvl="3"/>
            <a:r>
              <a:rPr lang="en-US" altLang="es-ES" smtClean="0"/>
              <a:t>Cuarto nivel</a:t>
            </a:r>
          </a:p>
          <a:p>
            <a:pPr lvl="4"/>
            <a:r>
              <a:rPr lang="en-US" alt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8D482FB-DB77-4AB9-A550-30E7F2B3EBE7}" type="slidenum">
              <a:rPr lang="en-US" altLang="es-ES"/>
              <a:pPr/>
              <a:t>‹Nº›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1547813" y="260350"/>
            <a:ext cx="6084887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_tradnl" altLang="es-ES" b="1" i="1">
                <a:latin typeface="Tahoma" panose="020B0604030504040204" pitchFamily="34" charset="0"/>
              </a:rPr>
              <a:t>CHI CUADRADO</a:t>
            </a:r>
            <a:endParaRPr lang="es-ES" altLang="es-ES" b="1">
              <a:latin typeface="Tahoma" panose="020B0604030504040204" pitchFamily="34" charset="0"/>
            </a:endParaRP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684213" y="1557338"/>
            <a:ext cx="741680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s-CR" altLang="es-ES" sz="2400" b="1" dirty="0"/>
              <a:t>¿</a:t>
            </a:r>
            <a:r>
              <a:rPr lang="es-CR" altLang="es-ES" sz="2400" dirty="0"/>
              <a:t>Cuándo</a:t>
            </a:r>
            <a:r>
              <a:rPr lang="es-CR" altLang="es-ES" sz="2400" b="1" dirty="0"/>
              <a:t> usar esta distribución?</a:t>
            </a:r>
            <a:endParaRPr lang="es-CR" altLang="es-ES" sz="2400" dirty="0"/>
          </a:p>
          <a:p>
            <a:r>
              <a:rPr lang="es-CR" altLang="es-ES" sz="2400" dirty="0"/>
              <a:t>Esta es una distribución de muestreo asociada a la probabilidad de la varianza (</a:t>
            </a:r>
            <a:r>
              <a:rPr lang="es-CR" altLang="es-ES" sz="2400" dirty="0">
                <a:sym typeface="Symbol" panose="05050102010706020507" pitchFamily="18" charset="2"/>
              </a:rPr>
              <a:t></a:t>
            </a:r>
            <a:r>
              <a:rPr lang="es-CR" altLang="es-ES" sz="2400" baseline="30000" dirty="0"/>
              <a:t>2</a:t>
            </a:r>
            <a:r>
              <a:rPr lang="es-CR" altLang="es-ES" sz="2400" dirty="0"/>
              <a:t>). Por medio de ella se determina la probabilidad de ocurrencia de un valor específico de varianza con  v=n-1 grados de libertad en una muestra de tamaño n.</a:t>
            </a:r>
            <a:endParaRPr lang="en-US" altLang="es-ES" sz="2400" dirty="0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6516688" y="4221163"/>
            <a:ext cx="0" cy="1933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6516688" y="6154738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8058150" y="6165850"/>
            <a:ext cx="108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s-ES"/>
              <a:t>Varianza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6011863" y="4365625"/>
            <a:ext cx="514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s-ES"/>
              <a:t>f(x)</a:t>
            </a:r>
          </a:p>
        </p:txBody>
      </p:sp>
      <p:sp>
        <p:nvSpPr>
          <p:cNvPr id="48146" name="Freeform 18"/>
          <p:cNvSpPr>
            <a:spLocks/>
          </p:cNvSpPr>
          <p:nvPr/>
        </p:nvSpPr>
        <p:spPr bwMode="auto">
          <a:xfrm>
            <a:off x="6516688" y="4581525"/>
            <a:ext cx="2376487" cy="1655763"/>
          </a:xfrm>
          <a:custGeom>
            <a:avLst/>
            <a:gdLst>
              <a:gd name="T0" fmla="*/ 0 w 1224"/>
              <a:gd name="T1" fmla="*/ 855 h 900"/>
              <a:gd name="T2" fmla="*/ 181 w 1224"/>
              <a:gd name="T3" fmla="*/ 673 h 900"/>
              <a:gd name="T4" fmla="*/ 226 w 1224"/>
              <a:gd name="T5" fmla="*/ 537 h 900"/>
              <a:gd name="T6" fmla="*/ 499 w 1224"/>
              <a:gd name="T7" fmla="*/ 38 h 900"/>
              <a:gd name="T8" fmla="*/ 907 w 1224"/>
              <a:gd name="T9" fmla="*/ 764 h 900"/>
              <a:gd name="T10" fmla="*/ 1224 w 1224"/>
              <a:gd name="T11" fmla="*/ 855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24" h="900">
                <a:moveTo>
                  <a:pt x="0" y="855"/>
                </a:moveTo>
                <a:cubicBezTo>
                  <a:pt x="71" y="790"/>
                  <a:pt x="143" y="726"/>
                  <a:pt x="181" y="673"/>
                </a:cubicBezTo>
                <a:cubicBezTo>
                  <a:pt x="219" y="620"/>
                  <a:pt x="173" y="643"/>
                  <a:pt x="226" y="537"/>
                </a:cubicBezTo>
                <a:cubicBezTo>
                  <a:pt x="279" y="431"/>
                  <a:pt x="385" y="0"/>
                  <a:pt x="499" y="38"/>
                </a:cubicBezTo>
                <a:cubicBezTo>
                  <a:pt x="613" y="76"/>
                  <a:pt x="786" y="628"/>
                  <a:pt x="907" y="764"/>
                </a:cubicBezTo>
                <a:cubicBezTo>
                  <a:pt x="1028" y="900"/>
                  <a:pt x="1171" y="840"/>
                  <a:pt x="1224" y="85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1547813" y="260350"/>
            <a:ext cx="6084887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_tradnl" altLang="es-ES" b="1" i="1">
                <a:latin typeface="Tahoma" panose="020B0604030504040204" pitchFamily="34" charset="0"/>
              </a:rPr>
              <a:t>CHI CUADRADO</a:t>
            </a:r>
            <a:endParaRPr lang="es-ES" altLang="es-ES" b="1">
              <a:latin typeface="Tahoma" panose="020B060403050404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72187"/>
            <a:ext cx="6308426" cy="4618346"/>
          </a:xfrm>
          <a:prstGeom prst="rect">
            <a:avLst/>
          </a:prstGeom>
        </p:spPr>
      </p:pic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4664111" y="1066800"/>
            <a:ext cx="4752975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95400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s-CR" altLang="es-ES" sz="2400" b="1" dirty="0"/>
              <a:t>SOLUCIÓN</a:t>
            </a:r>
            <a:endParaRPr lang="en-US" altLang="es-ES" sz="2400" dirty="0"/>
          </a:p>
          <a:p>
            <a:pPr>
              <a:buFontTx/>
              <a:buNone/>
            </a:pPr>
            <a:r>
              <a:rPr lang="es-CR" altLang="es-ES" sz="2400" b="1" dirty="0"/>
              <a:t>	</a:t>
            </a:r>
            <a:r>
              <a:rPr lang="es-CR" altLang="es-ES" sz="2400" dirty="0"/>
              <a:t>a. </a:t>
            </a:r>
            <a:r>
              <a:rPr lang="es-ES" altLang="es-ES" sz="2400" dirty="0"/>
              <a:t>La probabilidad de tener una varianza superior a 1.249 g</a:t>
            </a:r>
            <a:r>
              <a:rPr lang="es-CR" altLang="es-ES" sz="2400" dirty="0" err="1"/>
              <a:t>rms</a:t>
            </a:r>
            <a:r>
              <a:rPr lang="es-ES" altLang="es-ES" sz="2400" baseline="30000" dirty="0"/>
              <a:t>2 </a:t>
            </a:r>
            <a:r>
              <a:rPr lang="es-ES" altLang="es-ES" sz="2400" dirty="0"/>
              <a:t>es </a:t>
            </a:r>
            <a:r>
              <a:rPr lang="es-ES" altLang="es-ES" sz="2400" dirty="0" smtClean="0"/>
              <a:t>0.1</a:t>
            </a:r>
            <a:r>
              <a:rPr lang="es-ES_tradnl" altLang="es-ES" sz="2400" dirty="0" smtClean="0"/>
              <a:t> </a:t>
            </a:r>
            <a:endParaRPr lang="en-US" alt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1547813" y="260350"/>
            <a:ext cx="6084887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_tradnl" altLang="es-ES" b="1" i="1">
                <a:latin typeface="Tahoma" panose="020B0604030504040204" pitchFamily="34" charset="0"/>
              </a:rPr>
              <a:t>CHI CUADRADO</a:t>
            </a:r>
            <a:endParaRPr lang="es-ES" altLang="es-ES" b="1">
              <a:latin typeface="Tahoma" panose="020B0604030504040204" pitchFamily="34" charset="0"/>
            </a:endParaRPr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827088" y="1700213"/>
            <a:ext cx="7489825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95400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s-CR" altLang="es-ES" sz="2400" b="1"/>
              <a:t>SOLUCIÓN</a:t>
            </a:r>
            <a:endParaRPr lang="en-US" altLang="es-ES" sz="2400"/>
          </a:p>
          <a:p>
            <a:pPr>
              <a:buFontTx/>
              <a:buNone/>
            </a:pPr>
            <a:r>
              <a:rPr lang="en-US" altLang="es-ES" sz="2400"/>
              <a:t/>
            </a:r>
            <a:br>
              <a:rPr lang="en-US" altLang="es-ES" sz="2400"/>
            </a:br>
            <a:r>
              <a:rPr lang="en-US" altLang="es-ES" sz="2400"/>
              <a:t>b. </a:t>
            </a:r>
            <a:r>
              <a:rPr lang="es-ES" altLang="es-ES" sz="2400"/>
              <a:t>	La probabilidad de tener una varianza inferior a 0.3896 g</a:t>
            </a:r>
            <a:r>
              <a:rPr lang="es-CR" altLang="es-ES" sz="2400"/>
              <a:t>rms</a:t>
            </a:r>
            <a:r>
              <a:rPr lang="es-ES" altLang="es-ES" sz="2400" baseline="30000"/>
              <a:t>2</a:t>
            </a:r>
            <a:r>
              <a:rPr lang="es-ES" altLang="es-ES" sz="2400"/>
              <a:t> es 0.05.</a:t>
            </a:r>
            <a:endParaRPr lang="en-US" altLang="es-ES" sz="2400"/>
          </a:p>
        </p:txBody>
      </p:sp>
      <p:pic>
        <p:nvPicPr>
          <p:cNvPr id="130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860800"/>
            <a:ext cx="8351837" cy="8159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0" y="237329"/>
            <a:ext cx="3563938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_tradnl" altLang="es-ES" b="1" i="1" dirty="0">
                <a:latin typeface="Tahoma" panose="020B0604030504040204" pitchFamily="34" charset="0"/>
              </a:rPr>
              <a:t>CHI CUADRADO</a:t>
            </a:r>
            <a:endParaRPr lang="es-ES" altLang="es-ES" b="1" dirty="0">
              <a:latin typeface="Tahoma" panose="020B0604030504040204" pitchFamily="34" charset="0"/>
            </a:endParaRPr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8058150" y="6165850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s-ES"/>
              <a:t>Variaza</a:t>
            </a:r>
          </a:p>
        </p:txBody>
      </p:sp>
      <p:pic>
        <p:nvPicPr>
          <p:cNvPr id="131080" name="Picture 8" descr="JiCuadra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-62981"/>
            <a:ext cx="1995488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13" y="2604019"/>
            <a:ext cx="8929687" cy="3963801"/>
          </a:xfrm>
          <a:prstGeom prst="rect">
            <a:avLst/>
          </a:prstGeom>
        </p:spPr>
      </p:pic>
      <p:cxnSp>
        <p:nvCxnSpPr>
          <p:cNvPr id="4" name="Conector recto de flecha 3"/>
          <p:cNvCxnSpPr/>
          <p:nvPr/>
        </p:nvCxnSpPr>
        <p:spPr>
          <a:xfrm>
            <a:off x="457200" y="5257800"/>
            <a:ext cx="5334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6019800" y="3200400"/>
            <a:ext cx="0" cy="1981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914400" y="2286000"/>
            <a:ext cx="7696200" cy="434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  <a:noFill/>
          <a:ln/>
        </p:spPr>
        <p:txBody>
          <a:bodyPr/>
          <a:lstStyle/>
          <a:p>
            <a:r>
              <a:rPr lang="es-ES" altLang="es-ES" sz="3600" b="1" i="1">
                <a:solidFill>
                  <a:schemeClr val="tx1"/>
                </a:solidFill>
              </a:rPr>
              <a:t>Distribución Chi-cuadrado </a:t>
            </a:r>
            <a:r>
              <a:rPr lang="es-ES" altLang="es-ES" sz="3600" b="1" i="1">
                <a:solidFill>
                  <a:schemeClr val="tx1"/>
                </a:solidFill>
                <a:sym typeface="Symbol" panose="05050102010706020507" pitchFamily="18" charset="2"/>
              </a:rPr>
              <a:t></a:t>
            </a:r>
            <a:r>
              <a:rPr lang="es-ES" altLang="es-ES" sz="3600" b="1" baseline="30000">
                <a:solidFill>
                  <a:schemeClr val="tx1"/>
                </a:solidFill>
              </a:rPr>
              <a:t>2</a:t>
            </a:r>
            <a:endParaRPr lang="es-ES_tradnl" altLang="es-ES" sz="3600" b="1" baseline="30000">
              <a:solidFill>
                <a:schemeClr val="tx1"/>
              </a:solidFill>
            </a:endParaRP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533400" y="7620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s-ES" altLang="es-ES" sz="2800"/>
              <a:t>Encontrar  la  P(</a:t>
            </a:r>
            <a:r>
              <a:rPr lang="es-ES" altLang="es-ES" sz="2800">
                <a:latin typeface="Symbol" panose="05050102010706020507" pitchFamily="18" charset="2"/>
              </a:rPr>
              <a:t>c</a:t>
            </a:r>
            <a:r>
              <a:rPr lang="es-ES" altLang="es-ES" sz="2800" baseline="30000"/>
              <a:t>2</a:t>
            </a:r>
            <a:r>
              <a:rPr lang="es-ES" altLang="es-ES" sz="2800"/>
              <a:t> &gt;4.11 ; gl=3)=0.25</a:t>
            </a:r>
          </a:p>
          <a:p>
            <a:pPr algn="just"/>
            <a:r>
              <a:rPr lang="es-ES" altLang="es-ES" sz="2800"/>
              <a:t>Encontrar  </a:t>
            </a:r>
            <a:r>
              <a:rPr lang="es-ES" altLang="es-ES" sz="2800">
                <a:latin typeface="Symbol" panose="05050102010706020507" pitchFamily="18" charset="2"/>
              </a:rPr>
              <a:t>c</a:t>
            </a:r>
            <a:r>
              <a:rPr lang="es-ES" altLang="es-ES" sz="2800" baseline="30000"/>
              <a:t>2</a:t>
            </a:r>
            <a:r>
              <a:rPr lang="es-ES" altLang="es-ES" sz="2800"/>
              <a:t>* tal que P(</a:t>
            </a:r>
            <a:r>
              <a:rPr lang="es-ES" altLang="es-ES" sz="2800">
                <a:latin typeface="Symbol" panose="05050102010706020507" pitchFamily="18" charset="2"/>
              </a:rPr>
              <a:t>c</a:t>
            </a:r>
            <a:r>
              <a:rPr lang="es-ES" altLang="es-ES" sz="2800" baseline="30000"/>
              <a:t>2</a:t>
            </a:r>
            <a:r>
              <a:rPr lang="es-ES" altLang="es-ES" sz="2800"/>
              <a:t> &gt; </a:t>
            </a:r>
            <a:r>
              <a:rPr lang="es-ES" altLang="es-ES" sz="2800">
                <a:latin typeface="Symbol" panose="05050102010706020507" pitchFamily="18" charset="2"/>
              </a:rPr>
              <a:t>c</a:t>
            </a:r>
            <a:r>
              <a:rPr lang="es-ES" altLang="es-ES" sz="2800" baseline="30000"/>
              <a:t>2</a:t>
            </a:r>
            <a:r>
              <a:rPr lang="es-ES" altLang="es-ES" sz="2800"/>
              <a:t> * ; gl=5)=0.05</a:t>
            </a:r>
            <a:endParaRPr lang="es-ES" altLang="es-ES"/>
          </a:p>
          <a:p>
            <a:r>
              <a:rPr lang="es-ES" altLang="es-ES" sz="2800"/>
              <a:t> </a:t>
            </a:r>
            <a:r>
              <a:rPr lang="es-ES" altLang="es-ES" sz="2800">
                <a:latin typeface="Symbol" panose="05050102010706020507" pitchFamily="18" charset="2"/>
              </a:rPr>
              <a:t>c</a:t>
            </a:r>
            <a:r>
              <a:rPr lang="es-ES" altLang="es-ES" sz="2800" baseline="30000"/>
              <a:t>2</a:t>
            </a:r>
            <a:r>
              <a:rPr lang="es-ES_tradnl" altLang="es-ES"/>
              <a:t> *=11.07</a:t>
            </a:r>
          </a:p>
        </p:txBody>
      </p:sp>
      <p:graphicFrame>
        <p:nvGraphicFramePr>
          <p:cNvPr id="113669" name="Object 5"/>
          <p:cNvGraphicFramePr>
            <a:graphicFrameLocks noChangeAspect="1"/>
          </p:cNvGraphicFramePr>
          <p:nvPr/>
        </p:nvGraphicFramePr>
        <p:xfrm>
          <a:off x="1295400" y="2286000"/>
          <a:ext cx="6400800" cy="419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0" name="Documento" r:id="rId3" imgW="5758920" imgH="1720080" progId="Word.Document.8">
                  <p:embed/>
                </p:oleObj>
              </mc:Choice>
              <mc:Fallback>
                <p:oleObj name="Documento" r:id="rId3" imgW="5758920" imgH="172008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54486"/>
                      <a:stretch>
                        <a:fillRect/>
                      </a:stretch>
                    </p:blipFill>
                    <p:spPr bwMode="auto">
                      <a:xfrm>
                        <a:off x="1295400" y="2286000"/>
                        <a:ext cx="6400800" cy="419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670" name="Line 6"/>
          <p:cNvSpPr>
            <a:spLocks noChangeShapeType="1"/>
          </p:cNvSpPr>
          <p:nvPr/>
        </p:nvSpPr>
        <p:spPr bwMode="auto">
          <a:xfrm>
            <a:off x="2057400" y="4495800"/>
            <a:ext cx="220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13671" name="Line 7"/>
          <p:cNvSpPr>
            <a:spLocks noChangeShapeType="1"/>
          </p:cNvSpPr>
          <p:nvPr/>
        </p:nvSpPr>
        <p:spPr bwMode="auto">
          <a:xfrm flipH="1" flipV="1">
            <a:off x="4572000" y="3276600"/>
            <a:ext cx="762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13672" name="Line 8"/>
          <p:cNvSpPr>
            <a:spLocks noChangeShapeType="1"/>
          </p:cNvSpPr>
          <p:nvPr/>
        </p:nvSpPr>
        <p:spPr bwMode="auto">
          <a:xfrm>
            <a:off x="7010400" y="3200400"/>
            <a:ext cx="0" cy="1905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13673" name="Line 9"/>
          <p:cNvSpPr>
            <a:spLocks noChangeShapeType="1"/>
          </p:cNvSpPr>
          <p:nvPr/>
        </p:nvSpPr>
        <p:spPr bwMode="auto">
          <a:xfrm>
            <a:off x="2133600" y="5257800"/>
            <a:ext cx="419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13674" name="Oval 10"/>
          <p:cNvSpPr>
            <a:spLocks noChangeArrowheads="1"/>
          </p:cNvSpPr>
          <p:nvPr/>
        </p:nvSpPr>
        <p:spPr bwMode="auto">
          <a:xfrm>
            <a:off x="6477000" y="5029200"/>
            <a:ext cx="10668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13675" name="Oval 11"/>
          <p:cNvSpPr>
            <a:spLocks noChangeArrowheads="1"/>
          </p:cNvSpPr>
          <p:nvPr/>
        </p:nvSpPr>
        <p:spPr bwMode="auto">
          <a:xfrm>
            <a:off x="4267200" y="2743200"/>
            <a:ext cx="762000" cy="5334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0" grpId="0" animBg="1"/>
      <p:bldP spid="113671" grpId="0" animBg="1"/>
      <p:bldP spid="113672" grpId="0" animBg="1"/>
      <p:bldP spid="113673" grpId="0" animBg="1"/>
      <p:bldP spid="113674" grpId="0" animBg="1"/>
      <p:bldP spid="1136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WordArt 5"/>
          <p:cNvSpPr>
            <a:spLocks noChangeArrowheads="1" noChangeShapeType="1" noTextEdit="1"/>
          </p:cNvSpPr>
          <p:nvPr/>
        </p:nvSpPr>
        <p:spPr bwMode="auto">
          <a:xfrm>
            <a:off x="1257300" y="2908300"/>
            <a:ext cx="6629400" cy="10477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DISTRIBUCION DE MUESTREO </a:t>
            </a:r>
          </a:p>
          <a:p>
            <a:pPr algn="ctr"/>
            <a:r>
              <a:rPr lang="es-ES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 LA VARIANZA MUESTRAL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268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06" name="Ecuación" r:id="rId3" imgW="114120" imgH="215640" progId="Equation.3">
                  <p:embed/>
                </p:oleObj>
              </mc:Choice>
              <mc:Fallback>
                <p:oleObj name="Ecuació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69" name="Object 5"/>
          <p:cNvGraphicFramePr>
            <a:graphicFrameLocks noChangeAspect="1"/>
          </p:cNvGraphicFramePr>
          <p:nvPr/>
        </p:nvGraphicFramePr>
        <p:xfrm>
          <a:off x="1295400" y="762000"/>
          <a:ext cx="31242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07" name="Ecuación" r:id="rId5" imgW="1307880" imgH="228600" progId="Equation.3">
                  <p:embed/>
                </p:oleObj>
              </mc:Choice>
              <mc:Fallback>
                <p:oleObj name="Ecuación" r:id="rId5" imgW="130788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762000"/>
                        <a:ext cx="31242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457200" y="0"/>
            <a:ext cx="7924800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s-ES" sz="2800"/>
              <a:t>Si            es la varianza de una muestra aleatoria</a:t>
            </a:r>
          </a:p>
          <a:p>
            <a:pPr>
              <a:spcBef>
                <a:spcPct val="50000"/>
              </a:spcBef>
            </a:pPr>
            <a:endParaRPr lang="en-US" altLang="es-ES" sz="2800"/>
          </a:p>
          <a:p>
            <a:pPr>
              <a:spcBef>
                <a:spcPct val="50000"/>
              </a:spcBef>
            </a:pPr>
            <a:r>
              <a:rPr lang="en-US" altLang="es-ES" sz="2800"/>
              <a:t>Que se toma de una distribucion normal con</a:t>
            </a:r>
          </a:p>
          <a:p>
            <a:pPr>
              <a:spcBef>
                <a:spcPct val="50000"/>
              </a:spcBef>
            </a:pPr>
            <a:r>
              <a:rPr lang="en-US" altLang="es-ES" sz="2800"/>
              <a:t>                        entonces el estadistico</a:t>
            </a:r>
          </a:p>
        </p:txBody>
      </p:sp>
      <p:graphicFrame>
        <p:nvGraphicFramePr>
          <p:cNvPr id="139271" name="Object 7"/>
          <p:cNvGraphicFramePr>
            <a:graphicFrameLocks noChangeAspect="1"/>
          </p:cNvGraphicFramePr>
          <p:nvPr/>
        </p:nvGraphicFramePr>
        <p:xfrm>
          <a:off x="533400" y="1828800"/>
          <a:ext cx="1409700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08" name="Ecuación" r:id="rId7" imgW="533160" imgH="215640" progId="Equation.3">
                  <p:embed/>
                </p:oleObj>
              </mc:Choice>
              <mc:Fallback>
                <p:oleObj name="Ecuación" r:id="rId7" imgW="53316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828800"/>
                        <a:ext cx="1409700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72" name="Object 8"/>
          <p:cNvGraphicFramePr>
            <a:graphicFrameLocks noChangeAspect="1"/>
          </p:cNvGraphicFramePr>
          <p:nvPr/>
        </p:nvGraphicFramePr>
        <p:xfrm>
          <a:off x="228600" y="4343400"/>
          <a:ext cx="3284538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09" name="Ecuación" r:id="rId9" imgW="1498320" imgH="1066680" progId="Equation.3">
                  <p:embed/>
                </p:oleObj>
              </mc:Choice>
              <mc:Fallback>
                <p:oleObj name="Ecuación" r:id="rId9" imgW="1498320" imgH="10666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343400"/>
                        <a:ext cx="3284538" cy="233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73" name="Object 9"/>
          <p:cNvGraphicFramePr>
            <a:graphicFrameLocks noChangeAspect="1"/>
          </p:cNvGraphicFramePr>
          <p:nvPr/>
        </p:nvGraphicFramePr>
        <p:xfrm>
          <a:off x="609600" y="2667000"/>
          <a:ext cx="2728913" cy="183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10" name="Ecuación" r:id="rId11" imgW="1244520" imgH="838080" progId="Equation.3">
                  <p:embed/>
                </p:oleObj>
              </mc:Choice>
              <mc:Fallback>
                <p:oleObj name="Ecuación" r:id="rId11" imgW="1244520" imgH="8380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667000"/>
                        <a:ext cx="2728913" cy="183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74" name="Object 10"/>
          <p:cNvGraphicFramePr>
            <a:graphicFrameLocks noChangeAspect="1"/>
          </p:cNvGraphicFramePr>
          <p:nvPr/>
        </p:nvGraphicFramePr>
        <p:xfrm>
          <a:off x="6019800" y="3200400"/>
          <a:ext cx="2171700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11" name="Ecuación" r:id="rId13" imgW="990360" imgH="634680" progId="Equation.3">
                  <p:embed/>
                </p:oleObj>
              </mc:Choice>
              <mc:Fallback>
                <p:oleObj name="Ecuación" r:id="rId13" imgW="990360" imgH="6346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200400"/>
                        <a:ext cx="2171700" cy="139065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275" name="Line 11"/>
          <p:cNvSpPr>
            <a:spLocks noChangeShapeType="1"/>
          </p:cNvSpPr>
          <p:nvPr/>
        </p:nvSpPr>
        <p:spPr bwMode="auto">
          <a:xfrm>
            <a:off x="3733800" y="4038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graphicFrame>
        <p:nvGraphicFramePr>
          <p:cNvPr id="139276" name="Object 12"/>
          <p:cNvGraphicFramePr>
            <a:graphicFrameLocks noChangeAspect="1"/>
          </p:cNvGraphicFramePr>
          <p:nvPr/>
        </p:nvGraphicFramePr>
        <p:xfrm>
          <a:off x="1295400" y="0"/>
          <a:ext cx="542925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12" name="Ecuación" r:id="rId15" imgW="190440" imgH="203040" progId="Equation.3">
                  <p:embed/>
                </p:oleObj>
              </mc:Choice>
              <mc:Fallback>
                <p:oleObj name="Ecuación" r:id="rId15" imgW="190440" imgH="203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0"/>
                        <a:ext cx="542925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277" name="Text Box 13"/>
          <p:cNvSpPr txBox="1">
            <a:spLocks noChangeArrowheads="1"/>
          </p:cNvSpPr>
          <p:nvPr/>
        </p:nvSpPr>
        <p:spPr bwMode="auto">
          <a:xfrm>
            <a:off x="4419600" y="5029200"/>
            <a:ext cx="403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PA" altLang="es-ES"/>
              <a:t>Tiene una distribucion chi-cuadrado con v=n-1 grados de libertad</a:t>
            </a:r>
            <a:endParaRPr lang="es-ES" alt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1676400" y="1752600"/>
            <a:ext cx="57150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PA" altLang="es-ES"/>
              <a:t>Si       es la varianza de una  muestral aleatoria de tamaño n que se toma de una población normal que</a:t>
            </a:r>
          </a:p>
          <a:p>
            <a:pPr>
              <a:spcBef>
                <a:spcPct val="50000"/>
              </a:spcBef>
            </a:pPr>
            <a:r>
              <a:rPr lang="es-PA" altLang="es-ES"/>
              <a:t> tiene varianza    ,    entonces el estadístico</a:t>
            </a:r>
            <a:endParaRPr lang="es-ES" altLang="es-ES"/>
          </a:p>
        </p:txBody>
      </p:sp>
      <p:graphicFrame>
        <p:nvGraphicFramePr>
          <p:cNvPr id="133126" name="Object 6"/>
          <p:cNvGraphicFramePr>
            <a:graphicFrameLocks noChangeAspect="1"/>
          </p:cNvGraphicFramePr>
          <p:nvPr/>
        </p:nvGraphicFramePr>
        <p:xfrm>
          <a:off x="3352800" y="2438400"/>
          <a:ext cx="381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2" name="Ecuación" r:id="rId3" imgW="203040" imgH="203040" progId="Equation.3">
                  <p:embed/>
                </p:oleObj>
              </mc:Choice>
              <mc:Fallback>
                <p:oleObj name="Ecuación" r:id="rId3" imgW="20304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438400"/>
                        <a:ext cx="3810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27" name="Object 7"/>
          <p:cNvGraphicFramePr>
            <a:graphicFrameLocks noChangeAspect="1"/>
          </p:cNvGraphicFramePr>
          <p:nvPr/>
        </p:nvGraphicFramePr>
        <p:xfrm>
          <a:off x="2057400" y="1752600"/>
          <a:ext cx="28575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3" name="Ecuación" r:id="rId5" imgW="190440" imgH="203040" progId="Equation.3">
                  <p:embed/>
                </p:oleObj>
              </mc:Choice>
              <mc:Fallback>
                <p:oleObj name="Ecuación" r:id="rId5" imgW="19044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752600"/>
                        <a:ext cx="28575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28" name="Object 8"/>
          <p:cNvGraphicFramePr>
            <a:graphicFrameLocks noChangeAspect="1"/>
          </p:cNvGraphicFramePr>
          <p:nvPr/>
        </p:nvGraphicFramePr>
        <p:xfrm>
          <a:off x="2590800" y="3352800"/>
          <a:ext cx="441960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4" name="Ecuación" r:id="rId7" imgW="1815840" imgH="444240" progId="Equation.3">
                  <p:embed/>
                </p:oleObj>
              </mc:Choice>
              <mc:Fallback>
                <p:oleObj name="Ecuación" r:id="rId7" imgW="1815840" imgH="4442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352800"/>
                        <a:ext cx="4419600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1143000" y="4724400"/>
            <a:ext cx="6629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PA" altLang="es-ES"/>
              <a:t>Los valores de la variable aleatoria        se calculan de cada muestra por:</a:t>
            </a:r>
            <a:endParaRPr lang="es-ES" altLang="es-ES"/>
          </a:p>
        </p:txBody>
      </p:sp>
      <p:graphicFrame>
        <p:nvGraphicFramePr>
          <p:cNvPr id="133130" name="Object 10"/>
          <p:cNvGraphicFramePr>
            <a:graphicFrameLocks noChangeAspect="1"/>
          </p:cNvGraphicFramePr>
          <p:nvPr/>
        </p:nvGraphicFramePr>
        <p:xfrm>
          <a:off x="3671888" y="5364163"/>
          <a:ext cx="2957512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5" name="Ecuación" r:id="rId9" imgW="927000" imgH="419040" progId="Equation.3">
                  <p:embed/>
                </p:oleObj>
              </mc:Choice>
              <mc:Fallback>
                <p:oleObj name="Ecuación" r:id="rId9" imgW="927000" imgH="4190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888" y="5364163"/>
                        <a:ext cx="2957512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31" name="Object 11"/>
          <p:cNvGraphicFramePr>
            <a:graphicFrameLocks noChangeAspect="1"/>
          </p:cNvGraphicFramePr>
          <p:nvPr/>
        </p:nvGraphicFramePr>
        <p:xfrm>
          <a:off x="4741863" y="4495800"/>
          <a:ext cx="4730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6" name="Ecuación" r:id="rId11" imgW="203040" imgH="228600" progId="Equation.3">
                  <p:embed/>
                </p:oleObj>
              </mc:Choice>
              <mc:Fallback>
                <p:oleObj name="Ecuación" r:id="rId11" imgW="20304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4495800"/>
                        <a:ext cx="4730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 altLang="es-E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alt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685800" y="1196975"/>
            <a:ext cx="76962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s-ES" altLang="es-ES" sz="2400"/>
              <a:t>La familia de distribuciones Chi-cuadrado (</a:t>
            </a:r>
            <a:r>
              <a:rPr lang="es-ES" altLang="es-ES" sz="2400" i="1">
                <a:sym typeface="Symbol" panose="05050102010706020507" pitchFamily="18" charset="2"/>
              </a:rPr>
              <a:t></a:t>
            </a:r>
            <a:r>
              <a:rPr lang="es-ES" altLang="es-ES" sz="2400" baseline="30000"/>
              <a:t>2</a:t>
            </a:r>
            <a:r>
              <a:rPr lang="es-ES" altLang="es-ES" sz="2400"/>
              <a:t>) es una distribución </a:t>
            </a:r>
            <a:r>
              <a:rPr lang="es-ES" altLang="es-ES" sz="2400" u="sng"/>
              <a:t>unimodal</a:t>
            </a:r>
            <a:r>
              <a:rPr lang="es-ES" altLang="es-ES" sz="2400"/>
              <a:t> con </a:t>
            </a:r>
            <a:r>
              <a:rPr lang="es-ES" altLang="es-ES" sz="2400" u="sng"/>
              <a:t>asimetría positiva</a:t>
            </a:r>
            <a:r>
              <a:rPr lang="es-ES" altLang="es-ES" sz="2400"/>
              <a:t>. </a:t>
            </a:r>
          </a:p>
          <a:p>
            <a:pPr algn="just"/>
            <a:r>
              <a:rPr lang="es-ES" altLang="es-ES" sz="2400"/>
              <a:t>Esta caracterizada por un parámetro llamado </a:t>
            </a:r>
            <a:r>
              <a:rPr lang="es-ES" altLang="es-ES" sz="2400" u="sng"/>
              <a:t>grados de libertad</a:t>
            </a:r>
            <a:r>
              <a:rPr lang="es-ES" altLang="es-ES" sz="2400"/>
              <a:t> (gl). </a:t>
            </a:r>
          </a:p>
          <a:p>
            <a:pPr algn="just"/>
            <a:r>
              <a:rPr lang="es-ES" altLang="es-ES" sz="2400"/>
              <a:t>La </a:t>
            </a:r>
            <a:r>
              <a:rPr lang="es-ES" altLang="es-ES" sz="2400" u="sng"/>
              <a:t>media</a:t>
            </a:r>
            <a:r>
              <a:rPr lang="es-ES" altLang="es-ES" sz="2400"/>
              <a:t> en está familia es igual a grados de libertad.</a:t>
            </a:r>
          </a:p>
          <a:p>
            <a:pPr algn="just"/>
            <a:r>
              <a:rPr lang="es-ES" altLang="es-ES" sz="2400"/>
              <a:t>La </a:t>
            </a:r>
            <a:r>
              <a:rPr lang="es-ES" altLang="es-ES" sz="2400" u="sng"/>
              <a:t>varianza</a:t>
            </a:r>
            <a:r>
              <a:rPr lang="es-ES" altLang="es-ES" sz="2400"/>
              <a:t> es igual a 2 veces la media.</a:t>
            </a:r>
          </a:p>
          <a:p>
            <a:pPr algn="just"/>
            <a:r>
              <a:rPr lang="es-ES" altLang="es-ES" sz="2400"/>
              <a:t>Representa la distribución de la suma de los cuadrados de  </a:t>
            </a:r>
            <a:r>
              <a:rPr lang="es-ES" altLang="es-ES" sz="2400" i="1"/>
              <a:t>n</a:t>
            </a:r>
            <a:r>
              <a:rPr lang="es-ES" altLang="es-ES" sz="2400"/>
              <a:t> variables aleatorias independientes normalmente distribuidas.</a:t>
            </a:r>
          </a:p>
          <a:p>
            <a:pPr algn="just"/>
            <a:endParaRPr lang="es-ES" altLang="es-ES" sz="2400"/>
          </a:p>
          <a:p>
            <a:pPr algn="just"/>
            <a:endParaRPr lang="es-ES" altLang="es-ES"/>
          </a:p>
          <a:p>
            <a:endParaRPr lang="es-ES_tradnl" altLang="es-ES"/>
          </a:p>
        </p:txBody>
      </p:sp>
      <p:sp>
        <p:nvSpPr>
          <p:cNvPr id="123910" name="Text Box 6"/>
          <p:cNvSpPr txBox="1">
            <a:spLocks noChangeArrowheads="1"/>
          </p:cNvSpPr>
          <p:nvPr/>
        </p:nvSpPr>
        <p:spPr bwMode="auto">
          <a:xfrm>
            <a:off x="2349500" y="5300663"/>
            <a:ext cx="43164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s-ES" altLang="es-ES" sz="3200" i="1">
                <a:latin typeface="Times New Roman" panose="02020603050405020304" pitchFamily="18" charset="0"/>
                <a:sym typeface="Symbol" panose="05050102010706020507" pitchFamily="18" charset="2"/>
              </a:rPr>
              <a:t></a:t>
            </a:r>
            <a:r>
              <a:rPr lang="es-ES" altLang="es-ES" sz="3200" baseline="30000">
                <a:latin typeface="Times New Roman" panose="02020603050405020304" pitchFamily="18" charset="0"/>
              </a:rPr>
              <a:t>2</a:t>
            </a:r>
            <a:r>
              <a:rPr lang="es-ES" altLang="es-ES" sz="3200">
                <a:latin typeface="Times New Roman" panose="02020603050405020304" pitchFamily="18" charset="0"/>
              </a:rPr>
              <a:t> (</a:t>
            </a:r>
            <a:r>
              <a:rPr lang="es-ES" altLang="es-ES" sz="3200" i="1">
                <a:latin typeface="Times New Roman" panose="02020603050405020304" pitchFamily="18" charset="0"/>
              </a:rPr>
              <a:t>n</a:t>
            </a:r>
            <a:r>
              <a:rPr lang="es-ES" altLang="es-ES" sz="3200">
                <a:latin typeface="Times New Roman" panose="02020603050405020304" pitchFamily="18" charset="0"/>
              </a:rPr>
              <a:t>)= Z</a:t>
            </a:r>
            <a:r>
              <a:rPr lang="es-ES" altLang="es-ES" sz="3200" baseline="-25000">
                <a:latin typeface="Times New Roman" panose="02020603050405020304" pitchFamily="18" charset="0"/>
              </a:rPr>
              <a:t>1</a:t>
            </a:r>
            <a:r>
              <a:rPr lang="es-ES" altLang="es-ES" sz="3200" baseline="30000">
                <a:latin typeface="Times New Roman" panose="02020603050405020304" pitchFamily="18" charset="0"/>
              </a:rPr>
              <a:t>2</a:t>
            </a:r>
            <a:r>
              <a:rPr lang="es-ES" altLang="es-ES" sz="3200" baseline="-25000">
                <a:latin typeface="Times New Roman" panose="02020603050405020304" pitchFamily="18" charset="0"/>
              </a:rPr>
              <a:t> </a:t>
            </a:r>
            <a:r>
              <a:rPr lang="es-ES" altLang="es-ES" sz="3200">
                <a:latin typeface="Times New Roman" panose="02020603050405020304" pitchFamily="18" charset="0"/>
              </a:rPr>
              <a:t>+ Z</a:t>
            </a:r>
            <a:r>
              <a:rPr lang="es-ES" altLang="es-ES" sz="3200" baseline="-25000">
                <a:latin typeface="Times New Roman" panose="02020603050405020304" pitchFamily="18" charset="0"/>
              </a:rPr>
              <a:t>2 </a:t>
            </a:r>
            <a:r>
              <a:rPr lang="es-ES" altLang="es-ES" sz="3200" baseline="30000">
                <a:latin typeface="Times New Roman" panose="02020603050405020304" pitchFamily="18" charset="0"/>
              </a:rPr>
              <a:t>2</a:t>
            </a:r>
            <a:r>
              <a:rPr lang="es-ES" altLang="es-ES" sz="3200">
                <a:latin typeface="Times New Roman" panose="02020603050405020304" pitchFamily="18" charset="0"/>
              </a:rPr>
              <a:t>+...+Z</a:t>
            </a:r>
            <a:r>
              <a:rPr lang="es-ES" altLang="es-ES" sz="3200" baseline="-25000">
                <a:latin typeface="Times New Roman" panose="02020603050405020304" pitchFamily="18" charset="0"/>
              </a:rPr>
              <a:t>n</a:t>
            </a:r>
            <a:r>
              <a:rPr lang="es-ES" altLang="es-ES" sz="3200" baseline="30000">
                <a:latin typeface="Times New Roman" panose="02020603050405020304" pitchFamily="18" charset="0"/>
              </a:rPr>
              <a:t>2</a:t>
            </a:r>
            <a:r>
              <a:rPr lang="es-ES" altLang="es-ES" sz="3200">
                <a:latin typeface="Times New Roman" panose="02020603050405020304" pitchFamily="18" charset="0"/>
              </a:rPr>
              <a:t>.</a:t>
            </a:r>
            <a:endParaRPr lang="es-ES_tradnl" altLang="es-ES" sz="3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838200" y="533400"/>
            <a:ext cx="73152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altLang="es-ES"/>
              <a:t>             </a:t>
            </a:r>
          </a:p>
          <a:p>
            <a:r>
              <a:rPr lang="es-ES" altLang="es-ES"/>
              <a:t>Es un caso particular de la distribución gamma para  </a:t>
            </a:r>
            <a:r>
              <a:rPr lang="en-US" altLang="es-ES"/>
              <a:t>β</a:t>
            </a:r>
            <a:r>
              <a:rPr lang="es-ES" altLang="es-ES"/>
              <a:t> = 2 y </a:t>
            </a:r>
            <a:r>
              <a:rPr lang="en-US" altLang="es-ES"/>
              <a:t>α</a:t>
            </a:r>
            <a:r>
              <a:rPr lang="es-ES" altLang="es-ES"/>
              <a:t> = v / 2, siendo n un número natural.  Si v es un entero positivo, entonces se dice que una va X tiene una distribución chi-cuadrado si la función de densidad es:</a:t>
            </a:r>
          </a:p>
          <a:p>
            <a:endParaRPr lang="es-ES" altLang="es-ES"/>
          </a:p>
          <a:p>
            <a:endParaRPr lang="es-ES" altLang="es-ES"/>
          </a:p>
          <a:p>
            <a:endParaRPr lang="es-ES" altLang="es-ES"/>
          </a:p>
          <a:p>
            <a:endParaRPr lang="es-ES" altLang="es-ES"/>
          </a:p>
          <a:p>
            <a:endParaRPr lang="es-ES" altLang="es-ES"/>
          </a:p>
          <a:p>
            <a:endParaRPr lang="es-ES" altLang="es-ES"/>
          </a:p>
          <a:p>
            <a:endParaRPr lang="es-ES" altLang="es-ES"/>
          </a:p>
          <a:p>
            <a:r>
              <a:rPr lang="es-ES" altLang="es-ES"/>
              <a:t> </a:t>
            </a:r>
          </a:p>
          <a:p>
            <a:r>
              <a:rPr lang="es-ES" altLang="es-ES"/>
              <a:t>El parámetro de la distribución          es </a:t>
            </a:r>
            <a:r>
              <a:rPr lang="en-US" altLang="es-ES"/>
              <a:t>n</a:t>
            </a:r>
            <a:r>
              <a:rPr lang="es-ES" altLang="es-ES"/>
              <a:t> y su media y su varianza son, respectivamente:</a:t>
            </a:r>
          </a:p>
          <a:p>
            <a:r>
              <a:rPr lang="es-ES" altLang="es-ES"/>
              <a:t>            </a:t>
            </a:r>
            <a:endParaRPr lang="en-US" altLang="es-ES"/>
          </a:p>
        </p:txBody>
      </p:sp>
      <p:pic>
        <p:nvPicPr>
          <p:cNvPr id="122885" name="Picture 5" descr="estadi1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514600"/>
            <a:ext cx="42672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886" name="Picture 6" descr="estadi1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495800"/>
            <a:ext cx="2819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288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4859082"/>
              </p:ext>
            </p:extLst>
          </p:nvPr>
        </p:nvGraphicFramePr>
        <p:xfrm>
          <a:off x="4191000" y="3962400"/>
          <a:ext cx="406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3" name="Ecuación" r:id="rId5" imgW="203040" imgH="228600" progId="Equation.3">
                  <p:embed/>
                </p:oleObj>
              </mc:Choice>
              <mc:Fallback>
                <p:oleObj name="Ecuación" r:id="rId5" imgW="20304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962400"/>
                        <a:ext cx="406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6" name="Picture 4" descr="estadi1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3400"/>
            <a:ext cx="6324600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3048000" y="685800"/>
            <a:ext cx="487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PA" altLang="es-ES"/>
              <a:t>Distribuciones Chi-Cuadrado para diferentes tamaños muestrales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1066800"/>
          </a:xfrm>
        </p:spPr>
        <p:txBody>
          <a:bodyPr/>
          <a:lstStyle/>
          <a:p>
            <a:r>
              <a:rPr lang="es-ES" altLang="es-ES" sz="2800"/>
              <a:t>El gráfico muestra la distribución de Chi-cuadrado para 5 grados de libertad</a:t>
            </a:r>
            <a:endParaRPr lang="es-ES_tradnl" altLang="es-ES" sz="280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  <a:noFill/>
          <a:ln/>
        </p:spPr>
        <p:txBody>
          <a:bodyPr/>
          <a:lstStyle/>
          <a:p>
            <a:r>
              <a:rPr lang="es-ES" altLang="es-ES" sz="3600" b="1" i="1">
                <a:solidFill>
                  <a:schemeClr val="tx1"/>
                </a:solidFill>
              </a:rPr>
              <a:t>Distribución Chi-cuadrado </a:t>
            </a:r>
            <a:r>
              <a:rPr lang="es-ES" altLang="es-ES" sz="3600" b="1" i="1">
                <a:solidFill>
                  <a:schemeClr val="tx1"/>
                </a:solidFill>
                <a:sym typeface="Symbol" panose="05050102010706020507" pitchFamily="18" charset="2"/>
              </a:rPr>
              <a:t></a:t>
            </a:r>
            <a:r>
              <a:rPr lang="es-ES" altLang="es-ES" sz="3600" b="1" baseline="30000">
                <a:solidFill>
                  <a:schemeClr val="tx1"/>
                </a:solidFill>
              </a:rPr>
              <a:t>2</a:t>
            </a:r>
            <a:endParaRPr lang="es-ES_tradnl" altLang="es-ES" sz="3600" b="1" baseline="30000">
              <a:solidFill>
                <a:schemeClr val="tx1"/>
              </a:solidFill>
            </a:endParaRPr>
          </a:p>
        </p:txBody>
      </p:sp>
      <p:graphicFrame>
        <p:nvGraphicFramePr>
          <p:cNvPr id="112644" name="Object 4"/>
          <p:cNvGraphicFramePr>
            <a:graphicFrameLocks noChangeAspect="1"/>
          </p:cNvGraphicFramePr>
          <p:nvPr/>
        </p:nvGraphicFramePr>
        <p:xfrm>
          <a:off x="2209800" y="2743200"/>
          <a:ext cx="5029200" cy="359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9" name="STATISTICA Graph" r:id="rId3" imgW="3798000" imgH="2398320" progId="STATISTICAGraph">
                  <p:embed/>
                </p:oleObj>
              </mc:Choice>
              <mc:Fallback>
                <p:oleObj name="STATISTICA Graph" r:id="rId3" imgW="3798000" imgH="2398320" progId="STATISTICAGraph">
                  <p:embed/>
                  <p:pic>
                    <p:nvPicPr>
                      <p:cNvPr id="0" name="Object 4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57" r="2423"/>
                      <a:stretch>
                        <a:fillRect/>
                      </a:stretch>
                    </p:blipFill>
                    <p:spPr bwMode="auto">
                      <a:xfrm>
                        <a:off x="2209800" y="2743200"/>
                        <a:ext cx="5029200" cy="359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1547813" y="260350"/>
            <a:ext cx="6084887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_tradnl" altLang="es-ES" b="1" i="1">
                <a:latin typeface="Tahoma" panose="020B0604030504040204" pitchFamily="34" charset="0"/>
              </a:rPr>
              <a:t>CHI CUADRADO</a:t>
            </a:r>
            <a:endParaRPr lang="es-ES" altLang="es-ES" b="1">
              <a:latin typeface="Tahoma" panose="020B0604030504040204" pitchFamily="34" charset="0"/>
            </a:endParaRPr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611188" y="1484313"/>
            <a:ext cx="8281987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95400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s-CR" altLang="es-ES" b="1"/>
              <a:t>¿Cómo usar las tablas?</a:t>
            </a:r>
            <a:endParaRPr lang="es-CR" altLang="es-ES"/>
          </a:p>
          <a:p>
            <a:r>
              <a:rPr lang="es-CR" altLang="es-ES" sz="2400"/>
              <a:t>La tabla da valores de probabilidad acumulados de derecha a izquierda.  Para extraer valores de probabilidad de esta tabla se sigue el siguiente procedimiento:</a:t>
            </a:r>
          </a:p>
          <a:p>
            <a:r>
              <a:rPr lang="es-CR" altLang="es-ES" sz="2400"/>
              <a:t>Estimar el valor de la verdadera desviación estándar.</a:t>
            </a:r>
          </a:p>
          <a:p>
            <a:r>
              <a:rPr lang="es-CR" altLang="es-ES" sz="2400"/>
              <a:t>Determinar los grados de libertad (v) tal que v=n-1.</a:t>
            </a:r>
          </a:p>
          <a:p>
            <a:r>
              <a:rPr lang="es-CR" altLang="es-ES" sz="2400"/>
              <a:t>Calcular el valor de </a:t>
            </a:r>
            <a:r>
              <a:rPr lang="es-CR" altLang="es-ES" sz="2400">
                <a:sym typeface="Symbol" panose="05050102010706020507" pitchFamily="18" charset="2"/>
              </a:rPr>
              <a:t></a:t>
            </a:r>
            <a:r>
              <a:rPr lang="es-CR" altLang="es-ES" sz="2400" baseline="30000"/>
              <a:t>2</a:t>
            </a:r>
            <a:r>
              <a:rPr lang="es-CR" altLang="es-ES" sz="2400"/>
              <a:t>=v*(s</a:t>
            </a:r>
            <a:r>
              <a:rPr lang="es-CR" altLang="es-ES" sz="2400" baseline="30000"/>
              <a:t>2</a:t>
            </a:r>
            <a:r>
              <a:rPr lang="es-CR" altLang="es-ES" sz="2400"/>
              <a:t>/</a:t>
            </a:r>
            <a:r>
              <a:rPr lang="es-CR" altLang="es-ES" sz="2400">
                <a:sym typeface="Symbol" panose="05050102010706020507" pitchFamily="18" charset="2"/>
              </a:rPr>
              <a:t></a:t>
            </a:r>
            <a:r>
              <a:rPr lang="es-CR" altLang="es-ES" sz="2400" baseline="30000"/>
              <a:t>2</a:t>
            </a:r>
            <a:r>
              <a:rPr lang="es-CR" altLang="es-ES" sz="24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827088" y="1700213"/>
            <a:ext cx="7489825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95400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s-CR" altLang="es-ES" b="1"/>
              <a:t>¿Cómo usar las tablas?</a:t>
            </a:r>
            <a:endParaRPr lang="es-CR" altLang="es-ES"/>
          </a:p>
          <a:p>
            <a:r>
              <a:rPr lang="es-CR" altLang="es-ES" sz="2400"/>
              <a:t>Localizar en tablas el valor de la probabilidad asociada a los valores de </a:t>
            </a:r>
            <a:r>
              <a:rPr lang="es-CR" altLang="es-ES" sz="2400">
                <a:sym typeface="Symbol" panose="05050102010706020507" pitchFamily="18" charset="2"/>
              </a:rPr>
              <a:t></a:t>
            </a:r>
            <a:r>
              <a:rPr lang="es-CR" altLang="es-ES" sz="2400"/>
              <a:t>2  y de v. En algunos casos, puede ser necesario interpolar para encontrar el valor exacto buscado, de lo contrario, se escoge el que más se aproxime. Por ejemplo, si </a:t>
            </a:r>
            <a:r>
              <a:rPr lang="es-CR" altLang="es-ES" sz="2400">
                <a:sym typeface="Symbol" panose="05050102010706020507" pitchFamily="18" charset="2"/>
              </a:rPr>
              <a:t></a:t>
            </a:r>
            <a:r>
              <a:rPr lang="es-CR" altLang="es-ES" sz="2400"/>
              <a:t>2 es igual 0.48 con 4 grados de libertad, el valor de la probabilidad mayor a el es 0.975, pues se localiza en la dirección vertical en la parte superior, tal y como se muestra a continuación.  			</a:t>
            </a:r>
            <a:endParaRPr lang="en-US" altLang="es-E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1547813" y="260350"/>
            <a:ext cx="6084887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_tradnl" altLang="es-ES" b="1" i="1">
                <a:latin typeface="Tahoma" panose="020B0604030504040204" pitchFamily="34" charset="0"/>
              </a:rPr>
              <a:t>CHI CUADRADO</a:t>
            </a:r>
            <a:endParaRPr lang="es-ES" altLang="es-ES" b="1">
              <a:latin typeface="Tahoma" panose="020B0604030504040204" pitchFamily="34" charset="0"/>
            </a:endParaRP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827088" y="1700213"/>
            <a:ext cx="7489825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95400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s-CR" altLang="es-ES" b="1"/>
              <a:t>¿Cómo usar las tablas?</a:t>
            </a:r>
            <a:endParaRPr lang="es-CR" altLang="es-ES"/>
          </a:p>
        </p:txBody>
      </p:sp>
      <p:pic>
        <p:nvPicPr>
          <p:cNvPr id="126982" name="Picture 6" descr="CHIc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420938"/>
            <a:ext cx="5832475" cy="323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83" name="Line 7"/>
          <p:cNvSpPr>
            <a:spLocks noChangeShapeType="1"/>
          </p:cNvSpPr>
          <p:nvPr/>
        </p:nvSpPr>
        <p:spPr bwMode="auto">
          <a:xfrm flipV="1">
            <a:off x="2916238" y="5554663"/>
            <a:ext cx="4176712" cy="34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26984" name="Line 8"/>
          <p:cNvSpPr>
            <a:spLocks noChangeShapeType="1"/>
          </p:cNvSpPr>
          <p:nvPr/>
        </p:nvSpPr>
        <p:spPr bwMode="auto">
          <a:xfrm flipV="1">
            <a:off x="7092950" y="3357563"/>
            <a:ext cx="0" cy="2197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323850" y="333375"/>
            <a:ext cx="7489825" cy="309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95400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s-CR" altLang="es-ES" sz="2400" b="1"/>
              <a:t>EJEMPLO</a:t>
            </a:r>
            <a:endParaRPr lang="es-CR" altLang="es-ES" sz="2400"/>
          </a:p>
          <a:p>
            <a:pPr>
              <a:buFontTx/>
              <a:buNone/>
            </a:pPr>
            <a:r>
              <a:rPr lang="es-CR" altLang="es-ES" sz="2400"/>
              <a:t>	</a:t>
            </a:r>
            <a:r>
              <a:rPr lang="es-ES" altLang="es-ES" sz="2400"/>
              <a:t>Una máquina llenadora ha ejecutado su operación con una varianza de 0.83 g</a:t>
            </a:r>
            <a:r>
              <a:rPr lang="es-CR" altLang="es-ES" sz="2400"/>
              <a:t>rms</a:t>
            </a:r>
            <a:r>
              <a:rPr lang="es-ES" altLang="es-ES" sz="2400" baseline="30000"/>
              <a:t>2</a:t>
            </a:r>
            <a:r>
              <a:rPr lang="es-ES" altLang="es-ES" sz="2400"/>
              <a:t>. Si se toma una muestra de 15 unidades, ¿cuál es la probabilidad de tener una varianza:</a:t>
            </a:r>
          </a:p>
          <a:p>
            <a:pPr>
              <a:buFontTx/>
              <a:buNone/>
            </a:pPr>
            <a:r>
              <a:rPr lang="es-ES" altLang="es-ES" sz="2400"/>
              <a:t>	a.	superior a 1.249 grms</a:t>
            </a:r>
            <a:r>
              <a:rPr lang="es-ES" altLang="es-ES" sz="2400" baseline="30000"/>
              <a:t>2</a:t>
            </a:r>
            <a:r>
              <a:rPr lang="es-ES" altLang="es-ES" sz="2400"/>
              <a:t>?</a:t>
            </a:r>
          </a:p>
          <a:p>
            <a:pPr>
              <a:buFontTx/>
              <a:buNone/>
            </a:pPr>
            <a:r>
              <a:rPr lang="es-ES" altLang="es-ES" sz="2400"/>
              <a:t>	b.	inferior a 0.3896 g</a:t>
            </a:r>
            <a:r>
              <a:rPr lang="es-CR" altLang="es-ES" sz="2400"/>
              <a:t>rms</a:t>
            </a:r>
            <a:r>
              <a:rPr lang="es-ES" altLang="es-ES" sz="2400" baseline="30000"/>
              <a:t>2</a:t>
            </a:r>
            <a:r>
              <a:rPr lang="es-ES" altLang="es-ES" sz="2400"/>
              <a:t>?</a:t>
            </a:r>
            <a:endParaRPr lang="es-CR" altLang="es-ES" sz="2400" b="1"/>
          </a:p>
          <a:p>
            <a:pPr>
              <a:buFontTx/>
              <a:buNone/>
            </a:pPr>
            <a:r>
              <a:rPr lang="es-CR" altLang="es-ES" sz="2400" b="1"/>
              <a:t>	</a:t>
            </a:r>
            <a:endParaRPr lang="en-US" altLang="es-ES" sz="2400"/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827088" y="2681288"/>
            <a:ext cx="7489825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95400" indent="-381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s-CR" altLang="es-ES" sz="2400" b="1"/>
          </a:p>
          <a:p>
            <a:pPr>
              <a:buFontTx/>
              <a:buNone/>
            </a:pPr>
            <a:r>
              <a:rPr lang="es-CR" altLang="es-ES" sz="2400" b="1"/>
              <a:t>SOLUCIÓN</a:t>
            </a:r>
            <a:endParaRPr lang="en-US" altLang="es-ES" sz="2400"/>
          </a:p>
          <a:p>
            <a:pPr>
              <a:buFontTx/>
              <a:buNone/>
            </a:pPr>
            <a:r>
              <a:rPr lang="es-CR" altLang="es-ES" sz="2400" b="1"/>
              <a:t>	</a:t>
            </a:r>
            <a:r>
              <a:rPr lang="es-CR" altLang="es-ES" sz="2400"/>
              <a:t>a. </a:t>
            </a:r>
            <a:endParaRPr lang="en-US" altLang="es-ES" sz="2400"/>
          </a:p>
          <a:p>
            <a:pPr>
              <a:buFontTx/>
              <a:buNone/>
            </a:pPr>
            <a:r>
              <a:rPr lang="es-ES" altLang="es-ES" sz="2400"/>
              <a:t>	La probabilidad de tener una varianza superior a 1.249 g</a:t>
            </a:r>
            <a:r>
              <a:rPr lang="es-CR" altLang="es-ES" sz="2400"/>
              <a:t>rms</a:t>
            </a:r>
            <a:r>
              <a:rPr lang="es-ES" altLang="es-ES" sz="2400" baseline="30000"/>
              <a:t>2</a:t>
            </a:r>
            <a:r>
              <a:rPr lang="es-ES" altLang="es-ES" sz="2400"/>
              <a:t> es 0.1.</a:t>
            </a:r>
            <a:endParaRPr lang="en-US" altLang="es-ES" sz="2400"/>
          </a:p>
          <a:p>
            <a:pPr>
              <a:buFontTx/>
              <a:buNone/>
            </a:pPr>
            <a:r>
              <a:rPr lang="en-US" altLang="es-ES" sz="2400"/>
              <a:t/>
            </a:r>
            <a:br>
              <a:rPr lang="en-US" altLang="es-ES" sz="2400"/>
            </a:br>
            <a:endParaRPr lang="en-US" altLang="es-ES" sz="2400"/>
          </a:p>
        </p:txBody>
      </p:sp>
      <p:pic>
        <p:nvPicPr>
          <p:cNvPr id="12800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445125"/>
            <a:ext cx="8280400" cy="9667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447</Words>
  <Application>Microsoft Office PowerPoint</Application>
  <PresentationFormat>Presentación en pantalla (4:3)</PresentationFormat>
  <Paragraphs>69</Paragraphs>
  <Slides>18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18</vt:i4>
      </vt:variant>
    </vt:vector>
  </HeadingPairs>
  <TitlesOfParts>
    <vt:vector size="26" baseType="lpstr">
      <vt:lpstr>Arial</vt:lpstr>
      <vt:lpstr>Symbol</vt:lpstr>
      <vt:lpstr>Tahoma</vt:lpstr>
      <vt:lpstr>Times New Roman</vt:lpstr>
      <vt:lpstr>Diseño predeterminado</vt:lpstr>
      <vt:lpstr>Ecuación</vt:lpstr>
      <vt:lpstr>STATISTICA Graph</vt:lpstr>
      <vt:lpstr>Documento</vt:lpstr>
      <vt:lpstr>Presentación de PowerPoint</vt:lpstr>
      <vt:lpstr>Presentación de PowerPoint</vt:lpstr>
      <vt:lpstr>Presentación de PowerPoint</vt:lpstr>
      <vt:lpstr>Presentación de PowerPoint</vt:lpstr>
      <vt:lpstr>Distribución Chi-cuadrado 2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Distribución Chi-cuadrado 2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Teresa M. Hines</dc:creator>
  <cp:lastModifiedBy>Hugo F Ayan</cp:lastModifiedBy>
  <cp:revision>41</cp:revision>
  <dcterms:created xsi:type="dcterms:W3CDTF">2008-09-22T15:22:13Z</dcterms:created>
  <dcterms:modified xsi:type="dcterms:W3CDTF">2016-05-16T14:35:14Z</dcterms:modified>
</cp:coreProperties>
</file>